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97" r:id="rId3"/>
    <p:sldId id="277" r:id="rId4"/>
    <p:sldId id="285" r:id="rId5"/>
    <p:sldId id="289" r:id="rId6"/>
    <p:sldId id="341" r:id="rId7"/>
    <p:sldId id="316" r:id="rId8"/>
    <p:sldId id="302" r:id="rId9"/>
    <p:sldId id="308" r:id="rId10"/>
    <p:sldId id="342" r:id="rId11"/>
    <p:sldId id="340" r:id="rId12"/>
    <p:sldId id="384" r:id="rId13"/>
    <p:sldId id="400" r:id="rId14"/>
    <p:sldId id="256" r:id="rId15"/>
    <p:sldId id="344" r:id="rId16"/>
    <p:sldId id="343" r:id="rId17"/>
    <p:sldId id="345" r:id="rId18"/>
    <p:sldId id="346" r:id="rId19"/>
    <p:sldId id="347" r:id="rId20"/>
    <p:sldId id="348" r:id="rId21"/>
    <p:sldId id="349" r:id="rId22"/>
    <p:sldId id="350" r:id="rId23"/>
    <p:sldId id="353" r:id="rId24"/>
    <p:sldId id="352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71" r:id="rId37"/>
    <p:sldId id="372" r:id="rId38"/>
    <p:sldId id="373" r:id="rId39"/>
    <p:sldId id="374" r:id="rId40"/>
    <p:sldId id="365" r:id="rId41"/>
    <p:sldId id="366" r:id="rId42"/>
    <p:sldId id="367" r:id="rId43"/>
    <p:sldId id="368" r:id="rId44"/>
    <p:sldId id="369" r:id="rId45"/>
    <p:sldId id="375" r:id="rId46"/>
    <p:sldId id="376" r:id="rId47"/>
    <p:sldId id="370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96" r:id="rId56"/>
    <p:sldId id="397" r:id="rId57"/>
    <p:sldId id="398" r:id="rId58"/>
    <p:sldId id="399" r:id="rId59"/>
    <p:sldId id="402" r:id="rId60"/>
    <p:sldId id="385" r:id="rId61"/>
    <p:sldId id="386" r:id="rId62"/>
    <p:sldId id="387" r:id="rId63"/>
    <p:sldId id="388" r:id="rId64"/>
    <p:sldId id="391" r:id="rId65"/>
    <p:sldId id="392" r:id="rId66"/>
    <p:sldId id="393" r:id="rId67"/>
    <p:sldId id="395" r:id="rId68"/>
    <p:sldId id="401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 snapToObjects="1" showGuides="1">
      <p:cViewPr varScale="1">
        <p:scale>
          <a:sx n="121" d="100"/>
          <a:sy n="121" d="100"/>
        </p:scale>
        <p:origin x="2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EFD9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2D03-04EC-A948-B2E1-DC92EE2817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116" y="2876718"/>
            <a:ext cx="7803767" cy="11045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Heading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060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Whit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2D03-04EC-A948-B2E1-DC92EE2817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1074" y="2876718"/>
            <a:ext cx="5769851" cy="11045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72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Heading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494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54655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CA1B31B-045E-EE40-B243-F21FC9998AC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59827" y="29374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T Mono" panose="02060509020205020204" pitchFamily="49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file.ext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65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B4821-539F-BD43-8472-47EDFBE2BC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9827" y="6205812"/>
            <a:ext cx="11272345" cy="37892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buNone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19BD6-7503-3542-AE4F-C0A77151F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826" y="2885404"/>
            <a:ext cx="11272345" cy="1087191"/>
          </a:xfrm>
          <a:prstGeom prst="roundRect">
            <a:avLst>
              <a:gd name="adj" fmla="val 2923"/>
            </a:avLst>
          </a:prstGeom>
          <a:solidFill>
            <a:srgbClr val="F9F9F9"/>
          </a:solidFill>
        </p:spPr>
        <p:txBody>
          <a:bodyPr lIns="180000" tIns="108000" rIns="180000" bIns="108000"/>
          <a:lstStyle>
            <a:lvl1pPr marL="0" indent="0">
              <a:buNone/>
              <a:defRPr sz="580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5422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B93E-28EF-E347-AF20-3D299A3EF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883" y="365126"/>
            <a:ext cx="11519338" cy="748972"/>
          </a:xfrm>
          <a:prstGeom prst="rect">
            <a:avLst/>
          </a:prstGeom>
        </p:spPr>
        <p:txBody>
          <a:bodyPr/>
          <a:lstStyle>
            <a:lvl1pPr>
              <a:defRPr sz="5400" b="1" i="0">
                <a:latin typeface="PT Sans Caption" panose="020B0603020203020204" pitchFamily="34" charset="77"/>
              </a:defRPr>
            </a:lvl1pPr>
          </a:lstStyle>
          <a:p>
            <a:r>
              <a:rPr lang="en-US" dirty="0"/>
              <a:t>Title Placeholder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404E-E951-0647-88E3-62A0D69B0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1271588"/>
            <a:ext cx="11518900" cy="5318125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PT Sans" panose="020B0503020203020204" pitchFamily="34" charset="77"/>
              </a:defRPr>
            </a:lvl1pPr>
            <a:lvl2pPr>
              <a:defRPr sz="2800">
                <a:latin typeface="PT Sans" panose="020B0503020203020204" pitchFamily="34" charset="77"/>
              </a:defRPr>
            </a:lvl2pPr>
            <a:lvl3pPr>
              <a:defRPr sz="2400">
                <a:latin typeface="PT Sans" panose="020B0503020203020204" pitchFamily="34" charset="77"/>
              </a:defRPr>
            </a:lvl3pPr>
            <a:lvl4pPr>
              <a:defRPr sz="2000">
                <a:latin typeface="PT Sans" panose="020B0503020203020204" pitchFamily="34" charset="77"/>
              </a:defRPr>
            </a:lvl4pPr>
            <a:lvl5pPr>
              <a:defRPr sz="2000">
                <a:latin typeface="PT Sans" panose="020B0503020203020204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1809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87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26D2-4EC2-5848-922D-63DE5C790F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Recap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5616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2A0CE0-1171-FB4B-869E-64974EBFC9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file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02960-4BDC-4145-9A8D-C8991DE1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2425700"/>
            <a:ext cx="7924800" cy="20066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926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087716-F9AB-F84E-84DF-5164002931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 </a:t>
            </a:r>
            <a:r>
              <a:rPr lang="en-US" dirty="0"/>
              <a:t>link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162DA-3373-4D4D-9021-79D962A4C2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17536"/>
            <a:ext cx="11272345" cy="202292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&lt;link </a:t>
            </a:r>
            <a:r>
              <a:rPr lang="en-US" dirty="0" err="1">
                <a:solidFill>
                  <a:schemeClr val="accent1"/>
                </a:solidFill>
              </a:rPr>
              <a:t>rel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</a:rPr>
              <a:t>'stylesheet'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chemeClr val="accent1"/>
                </a:solidFill>
              </a:rPr>
              <a:t>href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</a:rPr>
              <a:t>'</a:t>
            </a:r>
            <a:r>
              <a:rPr lang="en-US" dirty="0" err="1">
                <a:solidFill>
                  <a:schemeClr val="accent6"/>
                </a:solidFill>
              </a:rPr>
              <a:t>main.css</a:t>
            </a:r>
            <a:r>
              <a:rPr lang="en-US" dirty="0">
                <a:solidFill>
                  <a:schemeClr val="accent6"/>
                </a:solidFill>
              </a:rPr>
              <a:t>'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/&gt;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48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8DD3-8A3E-5B45-ADA3-A98EC05E9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46674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A2A57-6500-914F-9C29-02B39360C4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CDFD8-C806-3640-84FD-3A9D28E5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1" y="1160838"/>
            <a:ext cx="10878676" cy="4536323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8D88-6E67-E44F-965A-D4FD548C7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639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59A1C-6FEB-A840-881C-D5756CAAC4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devtools</a:t>
            </a:r>
            <a:r>
              <a:rPr lang="en-US" dirty="0"/>
              <a:t> encounter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E11665-535E-E24A-BA91-19DCFE56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33" y="191249"/>
            <a:ext cx="10013731" cy="5846944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45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71BF-98E9-854A-BDA8-DC1551E5D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1834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B1448B-0093-0240-8CC5-88DFE3A500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variables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5071-3103-4A43-8EA3-A28C1A6008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let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variable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value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36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9B2E-9EC7-6A43-A53C-E1131609A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; or not to 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2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7AADAD-EA5D-4C46-B4B0-BCF1E77044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bad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0989F-3B9A-7D45-9340-BD18D289D8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var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variable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value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15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FAC542-9DF7-DE49-80B5-984B4097BA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web page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1E8E-4EB8-B345-A27E-ED7F70E95E0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index.html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90D2B-02E9-E64C-A0BE-A6E32F85973A}"/>
              </a:ext>
            </a:extLst>
          </p:cNvPr>
          <p:cNvSpPr txBox="1"/>
          <p:nvPr/>
        </p:nvSpPr>
        <p:spPr>
          <a:xfrm>
            <a:off x="459827" y="672662"/>
            <a:ext cx="11272345" cy="5415677"/>
          </a:xfrm>
          <a:prstGeom prst="roundRect">
            <a:avLst>
              <a:gd name="adj" fmla="val 2765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&lt;!doctype html&gt;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&lt;html&gt;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&lt;head&gt;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	&lt;title&gt;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	 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Домашняя страница Васи </a:t>
            </a:r>
            <a:r>
              <a:rPr lang="ru-RU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Пупкина</a:t>
            </a:r>
            <a:endParaRPr lang="ru-RU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&lt;/title&gt;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&lt;/head&gt;</a:t>
            </a:r>
          </a:p>
          <a:p>
            <a:endParaRPr lang="en-US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 &lt;body&gt;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	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...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 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&lt;/body&gt;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&lt;/html&gt;</a:t>
            </a:r>
            <a:endParaRPr lang="ru-RU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5149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631425-0520-4D41-9C56-9E285CD317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35D09-0411-D343-B84F-3A5F20C701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some</a:t>
            </a:r>
            <a:r>
              <a:rPr lang="en-US" dirty="0"/>
              <a:t> = </a:t>
            </a:r>
            <a:r>
              <a:rPr lang="en-US" dirty="0" err="1">
                <a:solidFill>
                  <a:schemeClr val="accent1"/>
                </a:solidFill>
              </a:rPr>
              <a:t>constVal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99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4794D-20DC-4548-B946-8BEEE58920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EBD0-2C91-6242-B00D-C89224875A8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variables.js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3E9BC-6AA6-1247-8F17-EBBC25BD7F5D}"/>
              </a:ext>
            </a:extLst>
          </p:cNvPr>
          <p:cNvSpPr txBox="1"/>
          <p:nvPr/>
        </p:nvSpPr>
        <p:spPr>
          <a:xfrm>
            <a:off x="459826" y="672662"/>
            <a:ext cx="11272345" cy="3198733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0.5</a:t>
            </a:r>
          </a:p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string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‘Hey guys, massive legend here!’</a:t>
            </a:r>
          </a:p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array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[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‘some’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42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]</a:t>
            </a:r>
          </a:p>
          <a:p>
            <a:endParaRPr lang="en-US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// yikes</a:t>
            </a:r>
          </a:p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PT Mono" panose="02060509020205020204" pitchFamily="49" charset="77"/>
              </a:rPr>
              <a:t>greeter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name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=&gt;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`Hello,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${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name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}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`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console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log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5"/>
                </a:solidFill>
                <a:latin typeface="PT Mono" panose="02060509020205020204" pitchFamily="49" charset="77"/>
              </a:rPr>
              <a:t>greeter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‘world’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977620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43DF-4994-6F45-A8EE-AB3D07DD3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Типы данных</a:t>
            </a:r>
          </a:p>
        </p:txBody>
      </p:sp>
    </p:spTree>
    <p:extLst>
      <p:ext uri="{BB962C8B-B14F-4D97-AF65-F5344CB8AC3E}">
        <p14:creationId xmlns:p14="http://schemas.microsoft.com/office/powerpoint/2010/main" val="190495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20A0-754C-B74E-8182-9170D5792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03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A3E0D-BD55-A64B-8901-A0F67D4687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Number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E084-2719-2642-ADFA-9ABAA53F8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42.0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46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0C95C7-3611-F549-89B8-DEFC201D7D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Number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FF759-6E5C-AA4A-A995-27B826901C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438557"/>
            <a:ext cx="11272345" cy="1980886"/>
          </a:xfrm>
        </p:spPr>
        <p:txBody>
          <a:bodyPr/>
          <a:lstStyle/>
          <a:p>
            <a:r>
              <a:rPr lang="en-US" dirty="0"/>
              <a:t>&gt; </a:t>
            </a:r>
            <a:r>
              <a:rPr lang="en-US" dirty="0">
                <a:solidFill>
                  <a:schemeClr val="accent1"/>
                </a:solidFill>
              </a:rPr>
              <a:t>42</a:t>
            </a:r>
            <a:r>
              <a:rPr lang="en-US" dirty="0"/>
              <a:t> / </a:t>
            </a:r>
            <a:r>
              <a:rPr lang="en-US" dirty="0">
                <a:solidFill>
                  <a:schemeClr val="accent1"/>
                </a:solidFill>
              </a:rPr>
              <a:t>0</a:t>
            </a:r>
          </a:p>
          <a:p>
            <a:r>
              <a:rPr lang="en-US" dirty="0">
                <a:solidFill>
                  <a:schemeClr val="accent3"/>
                </a:solidFill>
              </a:rPr>
              <a:t>Infinity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4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01FB-D4D4-714C-ABC9-4F2C25B0A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670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DFD05-C5A8-A047-BAE3-D023B91A2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String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D7225-CCD6-D447-BD24-DB73B1408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‘</a:t>
            </a:r>
            <a:r>
              <a:rPr lang="ru-RU" dirty="0">
                <a:solidFill>
                  <a:schemeClr val="accent6"/>
                </a:solidFill>
              </a:rPr>
              <a:t>Продам гараж</a:t>
            </a:r>
            <a:r>
              <a:rPr lang="en-US" dirty="0">
                <a:solidFill>
                  <a:schemeClr val="accent6"/>
                </a:solidFill>
              </a:rPr>
              <a:t>’</a:t>
            </a:r>
            <a:endParaRPr lang="ru-RU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BDFD05-C5A8-A047-BAE3-D023B91A2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String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D7225-CCD6-D447-BD24-DB73B1408C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491109"/>
            <a:ext cx="11272345" cy="1875782"/>
          </a:xfrm>
        </p:spPr>
        <p:txBody>
          <a:bodyPr/>
          <a:lstStyle/>
          <a:p>
            <a:r>
              <a:rPr lang="en-US" dirty="0"/>
              <a:t>&gt;</a:t>
            </a:r>
            <a:r>
              <a:rPr lang="en-US" dirty="0">
                <a:solidFill>
                  <a:schemeClr val="accent6"/>
                </a:solidFill>
              </a:rPr>
              <a:t> ‘THANOS’ + ‘CAR’</a:t>
            </a:r>
          </a:p>
          <a:p>
            <a:r>
              <a:rPr lang="en-US" dirty="0">
                <a:solidFill>
                  <a:schemeClr val="accent3"/>
                </a:solidFill>
              </a:rPr>
              <a:t>THANOS CAR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63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A3D27-40F0-F640-A71D-3C5B23F6E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888" y="0"/>
            <a:ext cx="12266888" cy="690012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EFE705-A858-C148-B416-FBC56D46F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79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0CF31A-F536-EC4C-875B-B0FC18143C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теги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5756-F3B8-B846-8C42-A518C8BBD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885404"/>
            <a:ext cx="11272345" cy="1087191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&lt;tag&gt;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&lt;/tag&gt;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09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8E42FB-A8EA-3049-9323-AAFCB75204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immutable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9C1E2-DAD8-D947-A822-A116C8757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13040"/>
            <a:ext cx="11272345" cy="3031920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const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/>
              <a:t> = </a:t>
            </a:r>
            <a:r>
              <a:rPr lang="en-US" dirty="0">
                <a:solidFill>
                  <a:schemeClr val="accent6"/>
                </a:solidFill>
              </a:rPr>
              <a:t>‘Hello’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str</a:t>
            </a:r>
            <a:r>
              <a:rPr lang="en-US" dirty="0"/>
              <a:t>[</a:t>
            </a:r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] = </a:t>
            </a:r>
            <a:r>
              <a:rPr lang="en-US" dirty="0">
                <a:solidFill>
                  <a:schemeClr val="accent6"/>
                </a:solidFill>
              </a:rPr>
              <a:t>‘B’</a:t>
            </a:r>
          </a:p>
          <a:p>
            <a:r>
              <a:rPr lang="en-US" dirty="0">
                <a:solidFill>
                  <a:schemeClr val="accent3"/>
                </a:solidFill>
              </a:rPr>
              <a:t>// no effect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773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7B10-1B1F-4C42-845F-E4BA34C17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Boolean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9666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960728-2073-4B42-B220-0116168CD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Boolean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C27F2-E105-FE4E-89B7-259E12610C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75343"/>
            <a:ext cx="11272345" cy="1907313"/>
          </a:xfrm>
        </p:spPr>
        <p:txBody>
          <a:bodyPr/>
          <a:lstStyle/>
          <a:p>
            <a:r>
              <a:rPr lang="en-US" dirty="0"/>
              <a:t>&gt; </a:t>
            </a:r>
            <a:r>
              <a:rPr lang="en-US" dirty="0">
                <a:solidFill>
                  <a:schemeClr val="accent1"/>
                </a:solidFill>
              </a:rPr>
              <a:t>true</a:t>
            </a:r>
            <a:r>
              <a:rPr lang="en-US" dirty="0"/>
              <a:t> !== </a:t>
            </a:r>
            <a:r>
              <a:rPr lang="en-US" dirty="0">
                <a:solidFill>
                  <a:schemeClr val="accent1"/>
                </a:solidFill>
              </a:rPr>
              <a:t>false</a:t>
            </a:r>
          </a:p>
          <a:p>
            <a:r>
              <a:rPr lang="en-US" dirty="0">
                <a:solidFill>
                  <a:schemeClr val="accent3"/>
                </a:solidFill>
              </a:rPr>
              <a:t>true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378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AF73-A616-CC43-BF60-87D7EB6F7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517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09B0E-8A62-0C46-9244-55061C1C2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Undefined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673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146C-3BEC-604B-AEF0-ECE30D1E84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Symbol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903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CA16-8505-0646-B6DE-5581E7681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43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35C02A-45F8-E24B-8C6B-0DC5C7DE16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Object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FBC7-093E-0342-B617-461225D17A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450585"/>
            <a:ext cx="11272345" cy="3956830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object</a:t>
            </a:r>
            <a:r>
              <a:rPr lang="en-US" dirty="0"/>
              <a:t> = {</a:t>
            </a:r>
          </a:p>
          <a:p>
            <a:r>
              <a:rPr lang="en-US" dirty="0"/>
              <a:t>    </a:t>
            </a:r>
            <a:r>
              <a:rPr lang="en-US" dirty="0" err="1"/>
              <a:t>someKey</a:t>
            </a:r>
            <a:r>
              <a:rPr lang="en-US" dirty="0"/>
              <a:t>: </a:t>
            </a:r>
            <a:r>
              <a:rPr lang="en-US" dirty="0">
                <a:solidFill>
                  <a:schemeClr val="accent6"/>
                </a:solidFill>
              </a:rPr>
              <a:t>‘value’</a:t>
            </a:r>
            <a:r>
              <a:rPr lang="en-US" dirty="0"/>
              <a:t>,</a:t>
            </a:r>
          </a:p>
          <a:p>
            <a:r>
              <a:rPr lang="en-US" dirty="0"/>
              <a:t>    another: </a:t>
            </a:r>
            <a:r>
              <a:rPr lang="en-US" dirty="0">
                <a:solidFill>
                  <a:schemeClr val="accent1"/>
                </a:solidFill>
              </a:rPr>
              <a:t>7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37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A0553D-25E4-4C45-99DC-36828736EF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Object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4D5AC-7A6F-BF4F-96FC-C7FAD0AD2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560943"/>
            <a:ext cx="11272345" cy="3736113"/>
          </a:xfrm>
        </p:spPr>
        <p:txBody>
          <a:bodyPr/>
          <a:lstStyle/>
          <a:p>
            <a:r>
              <a:rPr lang="en-US" dirty="0"/>
              <a:t>&gt; </a:t>
            </a:r>
            <a:r>
              <a:rPr lang="en-US" dirty="0" err="1">
                <a:solidFill>
                  <a:schemeClr val="accent1"/>
                </a:solidFill>
              </a:rPr>
              <a:t>object</a:t>
            </a:r>
            <a:r>
              <a:rPr lang="en-US" dirty="0" err="1"/>
              <a:t>.someKey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value</a:t>
            </a:r>
          </a:p>
          <a:p>
            <a:r>
              <a:rPr lang="en-US" dirty="0"/>
              <a:t>&gt; </a:t>
            </a:r>
            <a:r>
              <a:rPr lang="en-US" dirty="0">
                <a:solidFill>
                  <a:schemeClr val="accent1"/>
                </a:solidFill>
              </a:rPr>
              <a:t>object</a:t>
            </a:r>
            <a:r>
              <a:rPr lang="en-US" dirty="0"/>
              <a:t>[</a:t>
            </a:r>
            <a:r>
              <a:rPr lang="en-US" dirty="0">
                <a:solidFill>
                  <a:schemeClr val="accent6"/>
                </a:solidFill>
              </a:rPr>
              <a:t>‘another’</a:t>
            </a:r>
            <a:r>
              <a:rPr lang="en-US" dirty="0"/>
              <a:t>]</a:t>
            </a:r>
          </a:p>
          <a:p>
            <a:r>
              <a:rPr lang="en-US" dirty="0">
                <a:solidFill>
                  <a:schemeClr val="accent3"/>
                </a:solidFill>
              </a:rPr>
              <a:t>7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163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81DEBC-3E82-5941-817D-D99799A0D8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always by reference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67DE2-C828-7345-9C88-5A11B72C6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019660"/>
            <a:ext cx="11272345" cy="4818679"/>
          </a:xfrm>
          <a:prstGeom prst="roundRect">
            <a:avLst>
              <a:gd name="adj" fmla="val 1614"/>
            </a:avLst>
          </a:prstGeo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 = {k: </a:t>
            </a:r>
            <a:r>
              <a:rPr lang="en-US" dirty="0">
                <a:solidFill>
                  <a:schemeClr val="accent1"/>
                </a:solidFill>
              </a:rPr>
              <a:t>1</a:t>
            </a:r>
            <a:r>
              <a:rPr lang="en-US" dirty="0"/>
              <a:t>}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const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a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a</a:t>
            </a:r>
            <a:r>
              <a:rPr lang="en-US" dirty="0" err="1"/>
              <a:t>.k</a:t>
            </a:r>
            <a:r>
              <a:rPr lang="en-US" dirty="0"/>
              <a:t> = </a:t>
            </a:r>
            <a:r>
              <a:rPr lang="en-US" dirty="0">
                <a:solidFill>
                  <a:schemeClr val="accent1"/>
                </a:solidFill>
              </a:rPr>
              <a:t>2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b</a:t>
            </a:r>
            <a:r>
              <a:rPr lang="en-US" dirty="0" err="1"/>
              <a:t>.k</a:t>
            </a:r>
            <a:endParaRPr lang="en-US" dirty="0"/>
          </a:p>
          <a:p>
            <a:r>
              <a:rPr lang="en-US" dirty="0">
                <a:solidFill>
                  <a:schemeClr val="accent3"/>
                </a:solidFill>
              </a:rPr>
              <a:t>// 2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4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AE9D3A-E2B4-4648-A8D8-AD7D140604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вложенные теги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92023-7DA8-4E41-9DB7-C67F0986FB0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nested.html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29634A-AAEC-2444-88CB-E7CAEAB09CBF}"/>
              </a:ext>
            </a:extLst>
          </p:cNvPr>
          <p:cNvSpPr txBox="1"/>
          <p:nvPr/>
        </p:nvSpPr>
        <p:spPr>
          <a:xfrm>
            <a:off x="459826" y="672661"/>
            <a:ext cx="5410200" cy="2311956"/>
          </a:xfrm>
          <a:prstGeom prst="roundRect">
            <a:avLst>
              <a:gd name="adj" fmla="val 6258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Какой-то блок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endParaRPr lang="ru-RU" sz="20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Нырнём поглубже</a:t>
            </a:r>
          </a:p>
          <a:p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&lt;div&gt;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Достаточно.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</a:t>
            </a:r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  <a:p>
            <a:r>
              <a:rPr lang="en-US" sz="2000" dirty="0">
                <a:solidFill>
                  <a:schemeClr val="accent2"/>
                </a:solidFill>
                <a:latin typeface="PT Mono" panose="02060509020205020204" pitchFamily="49" charset="7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A80349-C9B1-6B44-BF20-231A38806C34}"/>
              </a:ext>
            </a:extLst>
          </p:cNvPr>
          <p:cNvSpPr txBox="1"/>
          <p:nvPr/>
        </p:nvSpPr>
        <p:spPr>
          <a:xfrm>
            <a:off x="7956332" y="147905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B83B7-C20D-9F40-8107-F9A9F156DD5F}"/>
              </a:ext>
            </a:extLst>
          </p:cNvPr>
          <p:cNvSpPr txBox="1"/>
          <p:nvPr/>
        </p:nvSpPr>
        <p:spPr>
          <a:xfrm>
            <a:off x="6511160" y="2824495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CF858-ED65-D142-878F-6E1FC0E8B1B6}"/>
              </a:ext>
            </a:extLst>
          </p:cNvPr>
          <p:cNvSpPr txBox="1"/>
          <p:nvPr/>
        </p:nvSpPr>
        <p:spPr>
          <a:xfrm>
            <a:off x="9398876" y="281941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7AC082-233B-B846-B65F-6FF15AB39743}"/>
              </a:ext>
            </a:extLst>
          </p:cNvPr>
          <p:cNvSpPr txBox="1"/>
          <p:nvPr/>
        </p:nvSpPr>
        <p:spPr>
          <a:xfrm>
            <a:off x="9398876" y="4159777"/>
            <a:ext cx="1954923" cy="843855"/>
          </a:xfrm>
          <a:prstGeom prst="roundRect">
            <a:avLst>
              <a:gd name="adj" fmla="val 15611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latin typeface="PT Sans Caption" panose="020B0603020203020204" pitchFamily="34" charset="77"/>
              </a:rPr>
              <a:t>&lt;div&gt;</a:t>
            </a:r>
            <a:endParaRPr lang="ru-RU" sz="4400" dirty="0">
              <a:latin typeface="PT Sans Caption" panose="020B0603020203020204" pitchFamily="34" charset="77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DD799E-AC4D-AF40-8BC8-1EC9621E53A4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flipH="1">
            <a:off x="7488622" y="2322912"/>
            <a:ext cx="1445172" cy="501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184D61-3A22-8245-8B9B-61B5F070611A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8933794" y="2322912"/>
            <a:ext cx="1442544" cy="496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977BDC-96CE-0540-89E7-25C96DF6E71D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376338" y="3663272"/>
            <a:ext cx="0" cy="4965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5A757-15BF-E24B-B257-E38277BBA24B}"/>
              </a:ext>
            </a:extLst>
          </p:cNvPr>
          <p:cNvSpPr/>
          <p:nvPr/>
        </p:nvSpPr>
        <p:spPr>
          <a:xfrm>
            <a:off x="6337737" y="1268577"/>
            <a:ext cx="5171090" cy="4341320"/>
          </a:xfrm>
          <a:prstGeom prst="rect">
            <a:avLst/>
          </a:prstGeom>
          <a:solidFill>
            <a:srgbClr val="4473C4">
              <a:alpha val="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591BF2-340B-1E4A-BB49-F83F7B74FB90}"/>
              </a:ext>
            </a:extLst>
          </p:cNvPr>
          <p:cNvSpPr txBox="1"/>
          <p:nvPr/>
        </p:nvSpPr>
        <p:spPr>
          <a:xfrm>
            <a:off x="6421820" y="5169939"/>
            <a:ext cx="143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 Caption" panose="020B0603020203020204" pitchFamily="34" charset="77"/>
              </a:rPr>
              <a:t>DOM Tree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  <a:latin typeface="PT Sans Caption" panose="020B06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922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EE78-8410-294E-8404-FA12AB69F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8092" y="2381127"/>
            <a:ext cx="7895815" cy="2095745"/>
          </a:xfrm>
        </p:spPr>
        <p:txBody>
          <a:bodyPr>
            <a:noAutofit/>
          </a:bodyPr>
          <a:lstStyle/>
          <a:p>
            <a:r>
              <a:rPr lang="ru-RU" dirty="0"/>
              <a:t>Синтаксические</a:t>
            </a:r>
            <a:br>
              <a:rPr lang="ru-RU" dirty="0"/>
            </a:br>
            <a:r>
              <a:rPr lang="ru-RU" dirty="0"/>
              <a:t>конструкции</a:t>
            </a:r>
          </a:p>
        </p:txBody>
      </p:sp>
    </p:spTree>
    <p:extLst>
      <p:ext uri="{BB962C8B-B14F-4D97-AF65-F5344CB8AC3E}">
        <p14:creationId xmlns:p14="http://schemas.microsoft.com/office/powerpoint/2010/main" val="2879409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EC01-A012-C34F-AF9D-82AA9369C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If clause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548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881509"/>
            <a:ext cx="11272345" cy="30949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condition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8331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if-else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001189"/>
            <a:ext cx="11272345" cy="485562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condition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 </a:t>
            </a:r>
            <a:r>
              <a:rPr lang="en-US" dirty="0">
                <a:solidFill>
                  <a:schemeClr val="accent2"/>
                </a:solidFill>
              </a:rPr>
              <a:t>else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more 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172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if-</a:t>
            </a:r>
            <a:r>
              <a:rPr lang="en-US" dirty="0" err="1"/>
              <a:t>elseif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001189"/>
            <a:ext cx="11272345" cy="485562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condition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 </a:t>
            </a:r>
            <a:r>
              <a:rPr lang="en-US" dirty="0">
                <a:solidFill>
                  <a:schemeClr val="accent2"/>
                </a:solidFill>
              </a:rPr>
              <a:t>else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(</a:t>
            </a:r>
            <a:r>
              <a:rPr lang="en-US" i="1" dirty="0" err="1">
                <a:solidFill>
                  <a:schemeClr val="accent3"/>
                </a:solidFill>
              </a:rPr>
              <a:t>cond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en-US" dirty="0"/>
              <a:t>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more 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139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FF7DC1-4EA6-F445-90C9-F69EDC78E7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falsy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E4123-ECFE-7E40-97BE-21C000B773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54322"/>
            <a:ext cx="11272345" cy="194935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0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null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undefined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‘’</a:t>
            </a:r>
            <a:r>
              <a:rPr lang="en-US" dirty="0"/>
              <a:t>,</a:t>
            </a:r>
          </a:p>
          <a:p>
            <a:r>
              <a:rPr lang="en-US" dirty="0">
                <a:solidFill>
                  <a:schemeClr val="accent1"/>
                </a:solidFill>
              </a:rPr>
              <a:t>false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418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DD3C27-D95F-E345-B2B5-0B62ED2F1B7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truthy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BC67-3289-6446-BEC6-89F6BD3A16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2428047"/>
            <a:ext cx="11272345" cy="2001906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if</a:t>
            </a:r>
            <a:r>
              <a:rPr lang="en-US" dirty="0"/>
              <a:t> (</a:t>
            </a:r>
            <a:r>
              <a:rPr lang="en-US" dirty="0">
                <a:solidFill>
                  <a:schemeClr val="accent6"/>
                </a:solidFill>
              </a:rPr>
              <a:t>‘0’</a:t>
            </a:r>
            <a:r>
              <a:rPr lang="en-US" dirty="0"/>
              <a:t>)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chemeClr val="accent1"/>
                </a:solidFill>
              </a:rPr>
              <a:t>console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5"/>
                </a:solidFill>
              </a:rPr>
              <a:t>log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‘yikes’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832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1D5B27-C951-8C4B-8F0C-6B57097F66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many pitfalls of </a:t>
            </a:r>
            <a:r>
              <a:rPr lang="en-US" dirty="0" err="1"/>
              <a:t>js</a:t>
            </a:r>
            <a:r>
              <a:rPr lang="en-US" dirty="0"/>
              <a:t> comparisons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7A7A7-0E66-E141-BDD7-E8E0FFBCA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522764"/>
            <a:ext cx="11272345" cy="3812471"/>
          </a:xfrm>
        </p:spPr>
        <p:txBody>
          <a:bodyPr/>
          <a:lstStyle/>
          <a:p>
            <a:r>
              <a:rPr lang="en-US" dirty="0"/>
              <a:t>&gt;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/>
              <a:t> == </a:t>
            </a:r>
            <a:r>
              <a:rPr lang="en-US" dirty="0">
                <a:solidFill>
                  <a:schemeClr val="accent6"/>
                </a:solidFill>
              </a:rPr>
              <a:t>‘5’</a:t>
            </a:r>
          </a:p>
          <a:p>
            <a:r>
              <a:rPr lang="en-US" dirty="0">
                <a:solidFill>
                  <a:schemeClr val="accent3"/>
                </a:solidFill>
              </a:rPr>
              <a:t>true</a:t>
            </a:r>
          </a:p>
          <a:p>
            <a:r>
              <a:rPr lang="en-US" dirty="0"/>
              <a:t>&gt;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/>
              <a:t> === </a:t>
            </a:r>
            <a:r>
              <a:rPr lang="en-US" dirty="0">
                <a:solidFill>
                  <a:schemeClr val="accent6"/>
                </a:solidFill>
              </a:rPr>
              <a:t>‘5’</a:t>
            </a:r>
          </a:p>
          <a:p>
            <a:r>
              <a:rPr lang="en-US" dirty="0">
                <a:solidFill>
                  <a:schemeClr val="accent3"/>
                </a:solidFill>
              </a:rPr>
              <a:t>false</a:t>
            </a:r>
            <a:endParaRPr lang="ru-RU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41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578E-CE4A-194D-8E34-4DE0862A47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Lööps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0049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while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881509"/>
            <a:ext cx="11272345" cy="30949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while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condition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06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BE45B7-8D7E-3F4B-B42C-CD4FAD42EF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атрибуты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6D40A-192F-B54D-80D1-48F273C508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&lt;tag </a:t>
            </a:r>
            <a:r>
              <a:rPr lang="en-US" dirty="0" err="1">
                <a:solidFill>
                  <a:schemeClr val="accent1"/>
                </a:solidFill>
              </a:rPr>
              <a:t>attr</a:t>
            </a:r>
            <a:r>
              <a:rPr lang="en-US" dirty="0"/>
              <a:t>=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6"/>
                </a:solidFill>
              </a:rPr>
              <a:t>value</a:t>
            </a:r>
            <a:r>
              <a:rPr lang="en-US" sz="5400" dirty="0">
                <a:solidFill>
                  <a:schemeClr val="accent6"/>
                </a:solidFill>
                <a:ea typeface="Roboto Mono" pitchFamily="2" charset="0"/>
              </a:rPr>
              <a:t>'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81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881509"/>
            <a:ext cx="11272345" cy="30949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(</a:t>
            </a:r>
            <a:r>
              <a:rPr lang="en-US" i="1" dirty="0" err="1">
                <a:solidFill>
                  <a:schemeClr val="accent3"/>
                </a:solidFill>
              </a:rPr>
              <a:t>i</a:t>
            </a:r>
            <a:r>
              <a:rPr lang="en-US" dirty="0"/>
              <a:t>; </a:t>
            </a:r>
            <a:r>
              <a:rPr lang="en-US" i="1" dirty="0" err="1">
                <a:solidFill>
                  <a:schemeClr val="accent3"/>
                </a:solidFill>
              </a:rPr>
              <a:t>cond</a:t>
            </a:r>
            <a:r>
              <a:rPr lang="en-US" dirty="0"/>
              <a:t>; </a:t>
            </a:r>
            <a:r>
              <a:rPr lang="en-US" i="1" dirty="0" err="1">
                <a:solidFill>
                  <a:schemeClr val="accent3"/>
                </a:solidFill>
              </a:rPr>
              <a:t>i</a:t>
            </a:r>
            <a:r>
              <a:rPr lang="en-US" i="1" dirty="0">
                <a:solidFill>
                  <a:schemeClr val="accent3"/>
                </a:solidFill>
              </a:rPr>
              <a:t>++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87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for-of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881509"/>
            <a:ext cx="11272345" cy="30949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el </a:t>
            </a:r>
            <a:r>
              <a:rPr lang="en-US" dirty="0">
                <a:solidFill>
                  <a:schemeClr val="accent2"/>
                </a:solidFill>
              </a:rPr>
              <a:t>of</a:t>
            </a:r>
            <a:r>
              <a:rPr lang="en-US" i="1" dirty="0">
                <a:solidFill>
                  <a:schemeClr val="accent3"/>
                </a:solidFill>
              </a:rPr>
              <a:t> </a:t>
            </a:r>
            <a:r>
              <a:rPr lang="en-US" i="1" dirty="0" err="1">
                <a:solidFill>
                  <a:schemeClr val="accent3"/>
                </a:solidFill>
              </a:rPr>
              <a:t>iterable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9949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DA8FD9-D3CB-2B45-9242-AAE5D4EB89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for-of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FB3D-FCCD-4444-B721-254368055B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for-</a:t>
            </a:r>
            <a:r>
              <a:rPr lang="en-US" dirty="0" err="1"/>
              <a:t>of.js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9B1AB-CA26-E84F-85B0-56FC8D0A5760}"/>
              </a:ext>
            </a:extLst>
          </p:cNvPr>
          <p:cNvSpPr txBox="1"/>
          <p:nvPr/>
        </p:nvSpPr>
        <p:spPr>
          <a:xfrm>
            <a:off x="459826" y="672662"/>
            <a:ext cx="11272345" cy="4972288"/>
          </a:xfrm>
          <a:prstGeom prst="roundRect">
            <a:avLst>
              <a:gd name="adj" fmla="val 2876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numbers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 [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1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]</a:t>
            </a:r>
          </a:p>
          <a:p>
            <a:endParaRPr lang="en-US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for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let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of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console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log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/*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1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2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3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7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4099569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27963E-10DA-4B4C-95B1-97A7B75C56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for-in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AF8FB-6536-494A-9606-D0A5A413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881509"/>
            <a:ext cx="11272345" cy="30949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(</a:t>
            </a:r>
            <a:r>
              <a:rPr lang="en-US" i="1" dirty="0">
                <a:solidFill>
                  <a:schemeClr val="accent3"/>
                </a:solidFill>
              </a:rPr>
              <a:t>key </a:t>
            </a:r>
            <a:r>
              <a:rPr lang="en-US" dirty="0">
                <a:solidFill>
                  <a:schemeClr val="accent2"/>
                </a:solidFill>
              </a:rPr>
              <a:t>in</a:t>
            </a:r>
            <a:r>
              <a:rPr lang="en-US" i="1" dirty="0">
                <a:solidFill>
                  <a:schemeClr val="accent3"/>
                </a:solidFill>
              </a:rPr>
              <a:t> </a:t>
            </a:r>
            <a:r>
              <a:rPr lang="en-US" i="1" dirty="0" err="1">
                <a:solidFill>
                  <a:schemeClr val="accent3"/>
                </a:solidFill>
              </a:rPr>
              <a:t>iterable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111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DA8FD9-D3CB-2B45-9242-AAE5D4EB89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for-in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FB3D-FCCD-4444-B721-254368055B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for-</a:t>
            </a:r>
            <a:r>
              <a:rPr lang="en-US" dirty="0" err="1"/>
              <a:t>of.js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9B1AB-CA26-E84F-85B0-56FC8D0A5760}"/>
              </a:ext>
            </a:extLst>
          </p:cNvPr>
          <p:cNvSpPr txBox="1"/>
          <p:nvPr/>
        </p:nvSpPr>
        <p:spPr>
          <a:xfrm>
            <a:off x="459826" y="672662"/>
            <a:ext cx="11272345" cy="4972288"/>
          </a:xfrm>
          <a:prstGeom prst="roundRect">
            <a:avLst>
              <a:gd name="adj" fmla="val 1819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numbers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 [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1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3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7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]</a:t>
            </a:r>
          </a:p>
          <a:p>
            <a:endParaRPr lang="en-US" sz="2800" dirty="0">
              <a:solidFill>
                <a:schemeClr val="accent2"/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for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let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index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in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numbers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console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log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index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/*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0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1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2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3</a:t>
            </a:r>
          </a:p>
          <a:p>
            <a:r>
              <a:rPr lang="en-US" sz="2800" dirty="0">
                <a:solidFill>
                  <a:schemeClr val="accent3"/>
                </a:solidFill>
                <a:latin typeface="PT Mono" panose="02060509020205020204" pitchFamily="49" charset="77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1883353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A7B7-82F2-7A46-80DF-6706D38C5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6272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FF53A1-F1D6-FE4C-BD45-7DA372A9D3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2A57-3999-4649-920B-8ECA41D49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1991867"/>
            <a:ext cx="11272345" cy="2874265"/>
          </a:xfrm>
          <a:prstGeom prst="roundRect">
            <a:avLst>
              <a:gd name="adj" fmla="val 2557"/>
            </a:avLst>
          </a:prstGeo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function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name</a:t>
            </a:r>
            <a:r>
              <a:rPr lang="en-US" dirty="0"/>
              <a:t> (</a:t>
            </a:r>
            <a:r>
              <a:rPr lang="en-US" i="1" dirty="0" err="1">
                <a:solidFill>
                  <a:schemeClr val="accent3"/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2918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8F2F8E-00D7-2B4A-969A-F0994FB413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C6DC8-BCF7-1A44-94FE-5CB96944C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18295"/>
            <a:ext cx="11272345" cy="3021410"/>
          </a:xfrm>
          <a:prstGeom prst="roundRect">
            <a:avLst>
              <a:gd name="adj" fmla="val 1532"/>
            </a:avLst>
          </a:prstGeo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function</a:t>
            </a:r>
            <a:r>
              <a:rPr lang="en-US" dirty="0"/>
              <a:t> (</a:t>
            </a:r>
            <a:r>
              <a:rPr lang="en-US" i="1" dirty="0" err="1">
                <a:solidFill>
                  <a:schemeClr val="accent3"/>
                </a:solidFill>
              </a:rPr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statements</a:t>
            </a:r>
          </a:p>
          <a:p>
            <a:r>
              <a:rPr lang="en-US" dirty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679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4F754-35A3-0A40-AB1C-B94783948E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E802-8A74-3340-AF41-B3464D1E003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anonymous.js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8B6DF-D2BC-4B43-B7D7-EB0C6FA2A160}"/>
              </a:ext>
            </a:extLst>
          </p:cNvPr>
          <p:cNvSpPr txBox="1"/>
          <p:nvPr/>
        </p:nvSpPr>
        <p:spPr>
          <a:xfrm>
            <a:off x="459826" y="672662"/>
            <a:ext cx="11272345" cy="2268498"/>
          </a:xfrm>
          <a:prstGeom prst="roundRect">
            <a:avLst>
              <a:gd name="adj" fmla="val 2876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greeter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=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function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(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name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 {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console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log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‘Hello, ‘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+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name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toString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())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}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PT Mono" panose="02060509020205020204" pitchFamily="49" charset="77"/>
              </a:rPr>
              <a:t>greeter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‘Billy’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  <a:endParaRPr lang="en-US" sz="2800" dirty="0">
              <a:solidFill>
                <a:schemeClr val="accent3"/>
              </a:solidFill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0090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6B3C-4472-C449-BC11-88D9FDBA8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298932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F62AA-9AEA-D044-9B39-923167F579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glance at your creation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74C57-96C7-7B46-A782-1C938A3B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99" y="1587500"/>
            <a:ext cx="7442200" cy="36830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969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70F0F-C97B-0B4E-81BE-2468AE737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 API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2690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4CC90-D4AE-8C47-9AAD-FFDDDD3BB9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file tree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934B0-6981-9C4D-BB1F-072EBD96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699" y="2063750"/>
            <a:ext cx="81026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47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AEA73-9AFC-7B42-9E48-6106474F28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include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6B54C-D9BA-644D-99E5-B99D855AA3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2491109"/>
            <a:ext cx="11272345" cy="1875782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&lt;script </a:t>
            </a:r>
            <a:r>
              <a:rPr lang="en-US" dirty="0" err="1">
                <a:solidFill>
                  <a:schemeClr val="accent1"/>
                </a:solidFill>
              </a:rPr>
              <a:t>src</a:t>
            </a:r>
            <a:r>
              <a:rPr lang="en-US" dirty="0"/>
              <a:t>=</a:t>
            </a:r>
            <a:r>
              <a:rPr lang="en-US" dirty="0">
                <a:solidFill>
                  <a:schemeClr val="accent6"/>
                </a:solidFill>
              </a:rPr>
              <a:t>‘</a:t>
            </a:r>
            <a:r>
              <a:rPr lang="en-US" dirty="0" err="1">
                <a:solidFill>
                  <a:schemeClr val="accent6"/>
                </a:solidFill>
              </a:rPr>
              <a:t>app.js</a:t>
            </a:r>
            <a:r>
              <a:rPr lang="en-US" dirty="0">
                <a:solidFill>
                  <a:schemeClr val="accent6"/>
                </a:solidFill>
              </a:rPr>
              <a:t>’</a:t>
            </a:r>
            <a:r>
              <a:rPr lang="en-US" dirty="0">
                <a:solidFill>
                  <a:schemeClr val="accent2"/>
                </a:solidFill>
              </a:rPr>
              <a:t>&gt;</a:t>
            </a:r>
          </a:p>
          <a:p>
            <a:r>
              <a:rPr lang="en-US" dirty="0">
                <a:solidFill>
                  <a:schemeClr val="accent2"/>
                </a:solidFill>
              </a:rPr>
              <a:t>&lt;/script&gt;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0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145D3F-5437-9A44-B16C-57AFAC4E38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or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38EB3-3184-7C4F-9E83-CBF6AFC3BF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6" y="1986612"/>
            <a:ext cx="11272345" cy="2884775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&lt;script&gt;</a:t>
            </a:r>
          </a:p>
          <a:p>
            <a:r>
              <a:rPr lang="en-US" dirty="0"/>
              <a:t>    </a:t>
            </a:r>
            <a:r>
              <a:rPr lang="en-US" i="1" dirty="0">
                <a:solidFill>
                  <a:schemeClr val="accent3"/>
                </a:solidFill>
              </a:rPr>
              <a:t>your awesome code</a:t>
            </a:r>
          </a:p>
          <a:p>
            <a:r>
              <a:rPr lang="en-US" dirty="0">
                <a:solidFill>
                  <a:schemeClr val="accent2"/>
                </a:solidFill>
              </a:rPr>
              <a:t>&lt;/script&gt;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494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B794C7-762D-0744-B627-A2B788C73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button tag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D76C-AD69-1145-A809-A9979915DED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button.html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1BE76-B84B-834B-B153-A341684611AD}"/>
              </a:ext>
            </a:extLst>
          </p:cNvPr>
          <p:cNvSpPr txBox="1"/>
          <p:nvPr/>
        </p:nvSpPr>
        <p:spPr>
          <a:xfrm>
            <a:off x="459826" y="672662"/>
            <a:ext cx="11272345" cy="533340"/>
          </a:xfrm>
          <a:prstGeom prst="roundRect">
            <a:avLst>
              <a:gd name="adj" fmla="val 3629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&lt;button </a:t>
            </a:r>
            <a:r>
              <a:rPr lang="en-US" sz="2800" dirty="0">
                <a:solidFill>
                  <a:schemeClr val="accent5"/>
                </a:solidFill>
                <a:latin typeface="PT Mono" panose="02060509020205020204" pitchFamily="49" charset="77"/>
              </a:rPr>
              <a:t>id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‘button’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&gt;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Press me, ye mongrel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&lt;/button&gt;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972AF-ECCD-624C-B357-9C46411A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01800"/>
            <a:ext cx="112395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794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3577FF-B722-A741-8928-9B742144B9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query selector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541BD-AB7E-0846-BE66-841063D039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queryselector.js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6F923-CEA3-2748-947F-7CA02F1CF7E9}"/>
              </a:ext>
            </a:extLst>
          </p:cNvPr>
          <p:cNvSpPr txBox="1"/>
          <p:nvPr/>
        </p:nvSpPr>
        <p:spPr>
          <a:xfrm>
            <a:off x="459826" y="672662"/>
            <a:ext cx="11272345" cy="972562"/>
          </a:xfrm>
          <a:prstGeom prst="roundRect">
            <a:avLst>
              <a:gd name="adj" fmla="val 3629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button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document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querySelector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‘#button’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button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.textContent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'Please, press me'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9888F-61A5-FC46-91B1-7D120C2D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024144"/>
            <a:ext cx="112395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566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4482D-D63B-0C46-A8B7-7A1712EF98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event listeners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AC503-AD11-B846-9629-CC26C21CEC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addEventListener.js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D6CC2-E841-0240-96A1-0E08DEE084FB}"/>
              </a:ext>
            </a:extLst>
          </p:cNvPr>
          <p:cNvSpPr txBox="1"/>
          <p:nvPr/>
        </p:nvSpPr>
        <p:spPr>
          <a:xfrm>
            <a:off x="459826" y="672662"/>
            <a:ext cx="11272345" cy="2290227"/>
          </a:xfrm>
          <a:prstGeom prst="roundRect">
            <a:avLst>
              <a:gd name="adj" fmla="val 3629"/>
            </a:avLst>
          </a:prstGeom>
          <a:solidFill>
            <a:srgbClr val="F9F9F9"/>
          </a:solidFill>
          <a:ln>
            <a:noFill/>
          </a:ln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  <a:latin typeface="PT Mono" panose="02060509020205020204" pitchFamily="49" charset="77"/>
              </a:rPr>
              <a:t>const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PT Mono" panose="02060509020205020204" pitchFamily="49" charset="77"/>
              </a:rPr>
              <a:t>button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= </a:t>
            </a:r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document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querySelector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‘#button’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PT Mono" panose="02060509020205020204" pitchFamily="49" charset="77"/>
            </a:endParaRPr>
          </a:p>
          <a:p>
            <a:r>
              <a:rPr lang="en-US" sz="2800" dirty="0" err="1">
                <a:solidFill>
                  <a:schemeClr val="accent1"/>
                </a:solidFill>
                <a:latin typeface="PT Mono" panose="02060509020205020204" pitchFamily="49" charset="77"/>
              </a:rPr>
              <a:t>button</a:t>
            </a:r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.</a:t>
            </a:r>
            <a:r>
              <a:rPr lang="en-US" sz="2800" dirty="0" err="1">
                <a:solidFill>
                  <a:schemeClr val="accent5"/>
                </a:solidFill>
                <a:latin typeface="PT Mono" panose="02060509020205020204" pitchFamily="49" charset="77"/>
              </a:rPr>
              <a:t>addEventListener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‘click’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, </a:t>
            </a:r>
            <a:r>
              <a:rPr lang="en-US" sz="2800" dirty="0">
                <a:solidFill>
                  <a:schemeClr val="accent2"/>
                </a:solidFill>
                <a:latin typeface="PT Mono" panose="02060509020205020204" pitchFamily="49" charset="77"/>
              </a:rPr>
              <a:t>function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() {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    </a:t>
            </a:r>
            <a:r>
              <a:rPr lang="en-US" sz="2800" dirty="0">
                <a:solidFill>
                  <a:schemeClr val="accent5"/>
                </a:solidFill>
                <a:latin typeface="PT Mono" panose="02060509020205020204" pitchFamily="49" charset="77"/>
              </a:rPr>
              <a:t>alert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(</a:t>
            </a:r>
            <a:r>
              <a:rPr lang="en-US" sz="2800" dirty="0">
                <a:solidFill>
                  <a:schemeClr val="accent6"/>
                </a:solidFill>
                <a:latin typeface="PT Mono" panose="02060509020205020204" pitchFamily="49" charset="77"/>
              </a:rPr>
              <a:t>‘Thank you kindly!’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)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T Mono" panose="02060509020205020204" pitchFamily="49" charset="77"/>
              </a:rPr>
              <a:t>})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6542C-9B61-344F-83EF-6F3362247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479450"/>
            <a:ext cx="9652000" cy="22098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262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6B3C-4472-C449-BC11-88D9FDBA84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Практика</a:t>
            </a:r>
          </a:p>
        </p:txBody>
      </p:sp>
    </p:spTree>
    <p:extLst>
      <p:ext uri="{BB962C8B-B14F-4D97-AF65-F5344CB8AC3E}">
        <p14:creationId xmlns:p14="http://schemas.microsoft.com/office/powerpoint/2010/main" val="1183309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4C3B00-C44E-6C4B-81A6-80A5D0F406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practice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51A69-B717-DF43-AC8E-7874D2C48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701800"/>
            <a:ext cx="10185400" cy="3454400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264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111271-2358-304E-9069-D18ED204C87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why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D59E8-3A34-474D-B186-A9D447E7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"/>
          <a:stretch/>
        </p:blipFill>
        <p:spPr>
          <a:xfrm>
            <a:off x="459827" y="115288"/>
            <a:ext cx="9796593" cy="6049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6F8C82-6AA6-CE4B-B4E6-AB1A2E73F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9" r="5107" b="819"/>
          <a:stretch/>
        </p:blipFill>
        <p:spPr>
          <a:xfrm>
            <a:off x="7864763" y="586509"/>
            <a:ext cx="4327237" cy="338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D927D7-1997-AB42-8D6B-171A0D8A7B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02205-2CE1-A641-9AB8-90BE2898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401" y="268451"/>
            <a:ext cx="2846771" cy="5693542"/>
          </a:xfrm>
          <a:prstGeom prst="rect">
            <a:avLst/>
          </a:prstGeom>
          <a:effectLst>
            <a:outerShdw blurRad="381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C08A260-F331-4940-B3C2-031B58E12E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4419" y="2233487"/>
            <a:ext cx="6487511" cy="2391025"/>
          </a:xfrm>
        </p:spPr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selector</a:t>
            </a:r>
            <a:r>
              <a:rPr lang="en-US" sz="4400" dirty="0"/>
              <a:t> {</a:t>
            </a:r>
          </a:p>
          <a:p>
            <a:r>
              <a:rPr lang="en-US" sz="4400" dirty="0"/>
              <a:t>  </a:t>
            </a:r>
            <a:r>
              <a:rPr lang="en-US" sz="4400" dirty="0">
                <a:solidFill>
                  <a:schemeClr val="accent2"/>
                </a:solidFill>
              </a:rPr>
              <a:t>property</a:t>
            </a:r>
            <a:r>
              <a:rPr lang="en-US" sz="4400" dirty="0"/>
              <a:t>: </a:t>
            </a:r>
            <a:r>
              <a:rPr lang="en-US" sz="4400" dirty="0">
                <a:solidFill>
                  <a:schemeClr val="accent1"/>
                </a:solidFill>
              </a:rPr>
              <a:t>value</a:t>
            </a:r>
            <a:r>
              <a:rPr lang="en-US" sz="4400" dirty="0"/>
              <a:t>;</a:t>
            </a:r>
          </a:p>
          <a:p>
            <a:r>
              <a:rPr lang="en-US" sz="4400" dirty="0"/>
              <a:t>}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626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3E3033-1DDC-6843-94E6-572EA427C14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ru-RU" dirty="0"/>
              <a:t>селекторы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7A607-B610-4943-802B-C4C47A056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827" y="1931354"/>
            <a:ext cx="11272345" cy="2995292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.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className</a:t>
            </a:r>
            <a:endParaRPr lang="ru-RU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6"/>
                </a:solidFill>
                <a:ea typeface="Roboto Mono" pitchFamily="2" charset="0"/>
              </a:rPr>
              <a:t>#</a:t>
            </a:r>
            <a:r>
              <a:rPr lang="en-US" dirty="0" err="1">
                <a:solidFill>
                  <a:schemeClr val="accent6"/>
                </a:solidFill>
                <a:ea typeface="Roboto Mono" pitchFamily="2" charset="0"/>
              </a:rPr>
              <a:t>idValue</a:t>
            </a:r>
            <a:endParaRPr lang="en-US" dirty="0">
              <a:solidFill>
                <a:schemeClr val="accent6"/>
              </a:solidFill>
              <a:ea typeface="Roboto Mono" pitchFamily="2" charset="0"/>
            </a:endParaRPr>
          </a:p>
          <a:p>
            <a:r>
              <a:rPr lang="en-US" dirty="0">
                <a:solidFill>
                  <a:schemeClr val="accent1"/>
                </a:solidFill>
                <a:ea typeface="Roboto Mono" pitchFamily="2" charset="0"/>
              </a:rPr>
              <a:t>div</a:t>
            </a:r>
          </a:p>
        </p:txBody>
      </p:sp>
    </p:spTree>
    <p:extLst>
      <p:ext uri="{BB962C8B-B14F-4D97-AF65-F5344CB8AC3E}">
        <p14:creationId xmlns:p14="http://schemas.microsoft.com/office/powerpoint/2010/main" val="107849020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-slides-new">
  <a:themeElements>
    <a:clrScheme name="Course Slides">
      <a:dk1>
        <a:srgbClr val="000000"/>
      </a:dk1>
      <a:lt1>
        <a:srgbClr val="FFFFFF"/>
      </a:lt1>
      <a:dk2>
        <a:srgbClr val="393E41"/>
      </a:dk2>
      <a:lt2>
        <a:srgbClr val="F7EBEC"/>
      </a:lt2>
      <a:accent1>
        <a:srgbClr val="4472C4"/>
      </a:accent1>
      <a:accent2>
        <a:srgbClr val="EF7684"/>
      </a:accent2>
      <a:accent3>
        <a:srgbClr val="A5A5A5"/>
      </a:accent3>
      <a:accent4>
        <a:srgbClr val="F0DB4F"/>
      </a:accent4>
      <a:accent5>
        <a:srgbClr val="5B9BD5"/>
      </a:accent5>
      <a:accent6>
        <a:srgbClr val="5FAD5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-slides-new" id="{367D8C2A-4C32-DA44-97E3-1262A8C2D80E}" vid="{2695BB22-0CF1-8C4E-AE30-2894C3662E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course-slides-new</Template>
  <TotalTime>1105</TotalTime>
  <Words>670</Words>
  <Application>Microsoft Macintosh PowerPoint</Application>
  <PresentationFormat>Widescreen</PresentationFormat>
  <Paragraphs>222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PT Mono</vt:lpstr>
      <vt:lpstr>PT Sans</vt:lpstr>
      <vt:lpstr>PT Sans Caption</vt:lpstr>
      <vt:lpstr>Roboto Mono</vt:lpstr>
      <vt:lpstr>course-slides-new</vt:lpstr>
      <vt:lpstr>Quick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PowerPoint Presentation</vt:lpstr>
      <vt:lpstr>JS</vt:lpstr>
      <vt:lpstr>PowerPoint Presentation</vt:lpstr>
      <vt:lpstr>Basics</vt:lpstr>
      <vt:lpstr>PowerPoint Presentation</vt:lpstr>
      <vt:lpstr>To ; or not to ;</vt:lpstr>
      <vt:lpstr>PowerPoint Presentation</vt:lpstr>
      <vt:lpstr>PowerPoint Presentation</vt:lpstr>
      <vt:lpstr>PowerPoint Presentation</vt:lpstr>
      <vt:lpstr>Типы данных</vt:lpstr>
      <vt:lpstr>Number</vt:lpstr>
      <vt:lpstr>PowerPoint Presentation</vt:lpstr>
      <vt:lpstr>PowerPoint Presentation</vt:lpstr>
      <vt:lpstr>String</vt:lpstr>
      <vt:lpstr>PowerPoint Presentation</vt:lpstr>
      <vt:lpstr>PowerPoint Presentation</vt:lpstr>
      <vt:lpstr>PowerPoint Presentation</vt:lpstr>
      <vt:lpstr>PowerPoint Presentation</vt:lpstr>
      <vt:lpstr>Boolean</vt:lpstr>
      <vt:lpstr>PowerPoint Presentation</vt:lpstr>
      <vt:lpstr>Null</vt:lpstr>
      <vt:lpstr>Undefined</vt:lpstr>
      <vt:lpstr>Symbol</vt:lpstr>
      <vt:lpstr>Object</vt:lpstr>
      <vt:lpstr>PowerPoint Presentation</vt:lpstr>
      <vt:lpstr>PowerPoint Presentation</vt:lpstr>
      <vt:lpstr>PowerPoint Presentation</vt:lpstr>
      <vt:lpstr>Синтаксические конструкции</vt:lpstr>
      <vt:lpstr>If clause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Lööps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</vt:lpstr>
      <vt:lpstr>PowerPoint Presentation</vt:lpstr>
      <vt:lpstr>PowerPoint Presentation</vt:lpstr>
      <vt:lpstr>PowerPoint Presentation</vt:lpstr>
      <vt:lpstr>Практика</vt:lpstr>
      <vt:lpstr>DOM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Практика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Данил Кузнецов</dc:creator>
  <cp:lastModifiedBy>Данил Кузнецов</cp:lastModifiedBy>
  <cp:revision>45</cp:revision>
  <dcterms:created xsi:type="dcterms:W3CDTF">2018-10-08T19:02:42Z</dcterms:created>
  <dcterms:modified xsi:type="dcterms:W3CDTF">2018-10-09T13:29:38Z</dcterms:modified>
</cp:coreProperties>
</file>